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p:regular r:id="rId24"/>
      <p:bold r:id="rId25"/>
      <p:italic r:id="rId26"/>
      <p:boldItalic r:id="rId27"/>
    </p:embeddedFont>
    <p:embeddedFont>
      <p:font typeface="Average"/>
      <p:regular r:id="rId28"/>
    </p:embeddedFont>
    <p:embeddedFont>
      <p:font typeface="Oswal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70EF53A-262E-4C03-B3A1-89A24916D3E8}">
  <a:tblStyle styleId="{470EF53A-262E-4C03-B3A1-89A24916D3E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Average-regular.fntdata"/><Relationship Id="rId27"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Oswald-regular.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Oswald-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2308141c9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2308141c9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2275f2692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2275f2692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2275f26923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2275f26923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2275f2692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2275f2692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2275f26923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2275f26923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2275f26923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2275f26923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2275f26923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2275f26923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2275f26923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2275f26923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20e4f98dc5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20e4f98dc5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25fb1c254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25fb1c254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2308141c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2308141c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20e4f98dc5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20e4f98dc5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2159b9892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2159b9892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2275f2692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2275f2692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2275f2692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2275f2692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20f080be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20f080be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slide" Target="/ppt/slid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slide" Target="/ppt/slides/slide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0" y="502300"/>
            <a:ext cx="7801500" cy="914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SEMANTIC SEARCH ON CODEBASES</a:t>
            </a:r>
            <a:endParaRPr/>
          </a:p>
        </p:txBody>
      </p:sp>
      <p:sp>
        <p:nvSpPr>
          <p:cNvPr id="60" name="Google Shape;60;p13"/>
          <p:cNvSpPr txBox="1"/>
          <p:nvPr>
            <p:ph idx="1" type="subTitle"/>
          </p:nvPr>
        </p:nvSpPr>
        <p:spPr>
          <a:xfrm>
            <a:off x="817500" y="3118075"/>
            <a:ext cx="7801500" cy="1839300"/>
          </a:xfrm>
          <a:prstGeom prst="rect">
            <a:avLst/>
          </a:prstGeom>
        </p:spPr>
        <p:txBody>
          <a:bodyPr anchorCtr="0" anchor="t" bIns="91425" lIns="91425" spcFirstLastPara="1" rIns="91425" wrap="square" tIns="91425">
            <a:normAutofit fontScale="85000" lnSpcReduction="20000"/>
          </a:bodyPr>
          <a:lstStyle/>
          <a:p>
            <a:pPr indent="457200" lvl="0" marL="0" rtl="0" algn="l">
              <a:spcBef>
                <a:spcPts val="0"/>
              </a:spcBef>
              <a:spcAft>
                <a:spcPts val="0"/>
              </a:spcAft>
              <a:buNone/>
            </a:pPr>
            <a:r>
              <a:rPr lang="en"/>
              <a:t>Presenters</a:t>
            </a:r>
            <a:r>
              <a:rPr lang="en"/>
              <a:t> :										Roll No.:</a:t>
            </a:r>
            <a:endParaRPr/>
          </a:p>
          <a:p>
            <a:pPr indent="-341947" lvl="0" marL="457200" rtl="0" algn="l">
              <a:spcBef>
                <a:spcPts val="0"/>
              </a:spcBef>
              <a:spcAft>
                <a:spcPts val="0"/>
              </a:spcAft>
              <a:buSzPct val="100000"/>
              <a:buChar char="●"/>
            </a:pPr>
            <a:r>
              <a:rPr lang="en"/>
              <a:t>Maj Ashish Ahluwalia							        21111073</a:t>
            </a:r>
            <a:endParaRPr/>
          </a:p>
          <a:p>
            <a:pPr indent="-341947" lvl="0" marL="457200" rtl="0" algn="l">
              <a:spcBef>
                <a:spcPts val="0"/>
              </a:spcBef>
              <a:spcAft>
                <a:spcPts val="0"/>
              </a:spcAft>
              <a:buSzPct val="100000"/>
              <a:buChar char="●"/>
            </a:pPr>
            <a:r>
              <a:rPr lang="en"/>
              <a:t>Binay Kumar Suna								        21111021</a:t>
            </a:r>
            <a:endParaRPr/>
          </a:p>
          <a:p>
            <a:pPr indent="-341947" lvl="0" marL="457200" rtl="0" algn="l">
              <a:spcBef>
                <a:spcPts val="0"/>
              </a:spcBef>
              <a:spcAft>
                <a:spcPts val="0"/>
              </a:spcAft>
              <a:buSzPct val="100000"/>
              <a:buChar char="●"/>
            </a:pPr>
            <a:r>
              <a:rPr lang="en"/>
              <a:t>Chabil Kansal									        21111022</a:t>
            </a:r>
            <a:endParaRPr/>
          </a:p>
          <a:p>
            <a:pPr indent="-341947" lvl="0" marL="457200" rtl="0" algn="l">
              <a:spcBef>
                <a:spcPts val="0"/>
              </a:spcBef>
              <a:spcAft>
                <a:spcPts val="0"/>
              </a:spcAft>
              <a:buSzPct val="100000"/>
              <a:buChar char="●"/>
            </a:pPr>
            <a:r>
              <a:rPr lang="en"/>
              <a:t>Shubham Sinha									21111409</a:t>
            </a:r>
            <a:endParaRPr/>
          </a:p>
          <a:p>
            <a:pPr indent="0" lvl="0" marL="1828800" rtl="0" algn="l">
              <a:spcBef>
                <a:spcPts val="0"/>
              </a:spcBef>
              <a:spcAft>
                <a:spcPts val="0"/>
              </a:spcAft>
              <a:buNone/>
            </a:pPr>
            <a:r>
              <a:t/>
            </a:r>
            <a:endParaRPr/>
          </a:p>
          <a:p>
            <a:pPr indent="0" lvl="0" marL="1828800" rtl="0" algn="l">
              <a:spcBef>
                <a:spcPts val="0"/>
              </a:spcBef>
              <a:spcAft>
                <a:spcPts val="0"/>
              </a:spcAft>
              <a:buNone/>
            </a:pPr>
            <a:r>
              <a:rPr lang="en"/>
              <a:t>Supervised By : Prof. Arnab Bhattacharya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idx="1" type="body"/>
          </p:nvPr>
        </p:nvSpPr>
        <p:spPr>
          <a:xfrm>
            <a:off x="78875" y="1140875"/>
            <a:ext cx="3371400" cy="38013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We have used Flask which is a small and lightweight Python web framework that provides useful tools and features that make creating web applications in Python easier.</a:t>
            </a:r>
            <a:endParaRPr/>
          </a:p>
          <a:p>
            <a:pPr indent="-334327" lvl="0" marL="457200" rtl="0" algn="l">
              <a:spcBef>
                <a:spcPts val="0"/>
              </a:spcBef>
              <a:spcAft>
                <a:spcPts val="0"/>
              </a:spcAft>
              <a:buSzPct val="100000"/>
              <a:buChar char="●"/>
            </a:pPr>
            <a:r>
              <a:rPr lang="en"/>
              <a:t>After receiving the input query the browser embed it as a GET request and convert it to vector for our model. The search function will return us with top five results having the highest cosine similarity.</a:t>
            </a:r>
            <a:endParaRPr/>
          </a:p>
          <a:p>
            <a:pPr indent="0" lvl="0" marL="457200" rtl="0" algn="l">
              <a:spcBef>
                <a:spcPts val="1200"/>
              </a:spcBef>
              <a:spcAft>
                <a:spcPts val="1200"/>
              </a:spcAft>
              <a:buNone/>
            </a:pPr>
            <a:r>
              <a:t/>
            </a:r>
            <a:endParaRPr/>
          </a:p>
        </p:txBody>
      </p:sp>
      <p:sp>
        <p:nvSpPr>
          <p:cNvPr id="150" name="Google Shape;150;p22"/>
          <p:cNvSpPr txBox="1"/>
          <p:nvPr>
            <p:ph type="title"/>
          </p:nvPr>
        </p:nvSpPr>
        <p:spPr>
          <a:xfrm>
            <a:off x="78875" y="90725"/>
            <a:ext cx="3371400" cy="131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CCCCCC"/>
                </a:solidFill>
              </a:rPr>
              <a:t>Building the Search engine Web Application</a:t>
            </a:r>
            <a:endParaRPr u="sng">
              <a:solidFill>
                <a:srgbClr val="CCCCCC"/>
              </a:solidFill>
            </a:endParaRPr>
          </a:p>
        </p:txBody>
      </p:sp>
      <p:pic>
        <p:nvPicPr>
          <p:cNvPr id="151" name="Google Shape;151;p22"/>
          <p:cNvPicPr preferRelativeResize="0"/>
          <p:nvPr/>
        </p:nvPicPr>
        <p:blipFill rotWithShape="1">
          <a:blip r:embed="rId3">
            <a:alphaModFix/>
          </a:blip>
          <a:srcRect b="2922" l="17859" r="19761" t="0"/>
          <a:stretch/>
        </p:blipFill>
        <p:spPr>
          <a:xfrm>
            <a:off x="3524250" y="90725"/>
            <a:ext cx="5545674" cy="4854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nvSpPr>
        <p:spPr>
          <a:xfrm>
            <a:off x="328050" y="2017650"/>
            <a:ext cx="84879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solidFill>
                  <a:schemeClr val="dk1"/>
                </a:solidFill>
                <a:latin typeface="Average"/>
                <a:ea typeface="Average"/>
                <a:cs typeface="Average"/>
                <a:sym typeface="Average"/>
              </a:rPr>
              <a:t>Approach-2</a:t>
            </a:r>
            <a:endParaRPr sz="6000">
              <a:solidFill>
                <a:schemeClr val="dk1"/>
              </a:solidFill>
              <a:latin typeface="Average"/>
              <a:ea typeface="Average"/>
              <a:cs typeface="Average"/>
              <a:sym typeface="Averag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graphicFrame>
        <p:nvGraphicFramePr>
          <p:cNvPr id="161" name="Google Shape;161;p24"/>
          <p:cNvGraphicFramePr/>
          <p:nvPr/>
        </p:nvGraphicFramePr>
        <p:xfrm>
          <a:off x="273575" y="281985"/>
          <a:ext cx="3000000" cy="3000000"/>
        </p:xfrm>
        <a:graphic>
          <a:graphicData uri="http://schemas.openxmlformats.org/drawingml/2006/table">
            <a:tbl>
              <a:tblPr>
                <a:noFill/>
                <a:tableStyleId>{470EF53A-262E-4C03-B3A1-89A24916D3E8}</a:tableStyleId>
              </a:tblPr>
              <a:tblGrid>
                <a:gridCol w="1034250"/>
                <a:gridCol w="7509500"/>
              </a:tblGrid>
              <a:tr h="753550">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S.No</a:t>
                      </a:r>
                      <a:endParaRPr sz="2800">
                        <a:solidFill>
                          <a:schemeClr val="dk1"/>
                        </a:solidFill>
                        <a:latin typeface="Oswald"/>
                        <a:ea typeface="Oswald"/>
                        <a:cs typeface="Oswald"/>
                        <a:sym typeface="Oswal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                                   TOPICS</a:t>
                      </a:r>
                      <a:endParaRPr/>
                    </a:p>
                  </a:txBody>
                  <a:tcPr marT="91425" marB="91425" marR="91425" marL="91425">
                    <a:lnL cap="flat" cmpd="sng" w="9525">
                      <a:solidFill>
                        <a:schemeClr val="dk1"/>
                      </a:solidFill>
                      <a:prstDash val="solid"/>
                      <a:round/>
                      <a:headEnd len="sm" w="sm" type="none"/>
                      <a:tailEnd len="sm" w="sm" type="none"/>
                    </a:lnL>
                  </a:tcPr>
                </a:tc>
              </a:tr>
              <a:tr h="724625">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1.</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sz="3000">
                          <a:solidFill>
                            <a:schemeClr val="dk1"/>
                          </a:solidFill>
                          <a:latin typeface="Oswald"/>
                          <a:ea typeface="Oswald"/>
                          <a:cs typeface="Oswald"/>
                          <a:sym typeface="Oswald"/>
                        </a:rPr>
                        <a:t>Data Implementation ( </a:t>
                      </a:r>
                      <a:r>
                        <a:rPr lang="en" sz="3000" u="sng">
                          <a:solidFill>
                            <a:schemeClr val="hlink"/>
                          </a:solidFill>
                          <a:latin typeface="Oswald"/>
                          <a:ea typeface="Oswald"/>
                          <a:cs typeface="Oswald"/>
                          <a:sym typeface="Oswald"/>
                          <a:hlinkClick action="ppaction://hlinksldjump" r:id="rId3"/>
                        </a:rPr>
                        <a:t>Same as Approach 1</a:t>
                      </a:r>
                      <a:r>
                        <a:rPr lang="en" sz="3000">
                          <a:solidFill>
                            <a:schemeClr val="dk1"/>
                          </a:solidFill>
                          <a:latin typeface="Oswald"/>
                          <a:ea typeface="Oswald"/>
                          <a:cs typeface="Oswald"/>
                          <a:sym typeface="Oswald"/>
                        </a:rPr>
                        <a:t> )</a:t>
                      </a:r>
                      <a:endParaRPr sz="1600"/>
                    </a:p>
                  </a:txBody>
                  <a:tcPr marT="91425" marB="91425" marR="91425" marL="91425"/>
                </a:tc>
              </a:tr>
              <a:tr h="724625">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2.</a:t>
                      </a:r>
                      <a:endParaRPr/>
                    </a:p>
                  </a:txBody>
                  <a:tcPr marT="91425" marB="91425" marR="91425" marL="91425"/>
                </a:tc>
                <a:tc>
                  <a:txBody>
                    <a:bodyPr/>
                    <a:lstStyle/>
                    <a:p>
                      <a:pPr indent="0" lvl="0" marL="0" rtl="0" algn="l">
                        <a:spcBef>
                          <a:spcPts val="0"/>
                        </a:spcBef>
                        <a:spcAft>
                          <a:spcPts val="0"/>
                        </a:spcAft>
                        <a:buNone/>
                      </a:pPr>
                      <a:r>
                        <a:rPr lang="en" sz="3000">
                          <a:solidFill>
                            <a:schemeClr val="dk1"/>
                          </a:solidFill>
                          <a:latin typeface="Oswald"/>
                          <a:ea typeface="Oswald"/>
                          <a:cs typeface="Oswald"/>
                          <a:sym typeface="Oswald"/>
                        </a:rPr>
                        <a:t>Converting Docstring to Vector</a:t>
                      </a:r>
                      <a:endParaRPr/>
                    </a:p>
                  </a:txBody>
                  <a:tcPr marT="91425" marB="91425" marR="91425" marL="91425"/>
                </a:tc>
              </a:tr>
              <a:tr h="724625">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3.</a:t>
                      </a:r>
                      <a:endParaRPr/>
                    </a:p>
                  </a:txBody>
                  <a:tcPr marT="91425" marB="91425" marR="91425" marL="91425"/>
                </a:tc>
                <a:tc>
                  <a:txBody>
                    <a:bodyPr/>
                    <a:lstStyle/>
                    <a:p>
                      <a:pPr indent="0" lvl="0" marL="0" rtl="0" algn="l">
                        <a:spcBef>
                          <a:spcPts val="0"/>
                        </a:spcBef>
                        <a:spcAft>
                          <a:spcPts val="0"/>
                        </a:spcAft>
                        <a:buNone/>
                      </a:pPr>
                      <a:r>
                        <a:rPr lang="en" sz="3000">
                          <a:solidFill>
                            <a:schemeClr val="dk1"/>
                          </a:solidFill>
                          <a:latin typeface="Oswald"/>
                          <a:ea typeface="Oswald"/>
                          <a:cs typeface="Oswald"/>
                          <a:sym typeface="Oswald"/>
                        </a:rPr>
                        <a:t>Converting Functions to Vectors</a:t>
                      </a:r>
                      <a:endParaRPr/>
                    </a:p>
                  </a:txBody>
                  <a:tcPr marT="91425" marB="91425" marR="91425" marL="91425"/>
                </a:tc>
              </a:tr>
              <a:tr h="724625">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4.</a:t>
                      </a:r>
                      <a:endParaRPr/>
                    </a:p>
                  </a:txBody>
                  <a:tcPr marT="91425" marB="91425" marR="91425" marL="91425"/>
                </a:tc>
                <a:tc>
                  <a:txBody>
                    <a:bodyPr/>
                    <a:lstStyle/>
                    <a:p>
                      <a:pPr indent="0" lvl="0" marL="0" rtl="0" algn="l">
                        <a:spcBef>
                          <a:spcPts val="0"/>
                        </a:spcBef>
                        <a:spcAft>
                          <a:spcPts val="0"/>
                        </a:spcAft>
                        <a:buNone/>
                      </a:pPr>
                      <a:r>
                        <a:rPr lang="en" sz="3000">
                          <a:solidFill>
                            <a:schemeClr val="dk1"/>
                          </a:solidFill>
                          <a:latin typeface="Oswald"/>
                          <a:ea typeface="Oswald"/>
                          <a:cs typeface="Oswald"/>
                          <a:sym typeface="Oswald"/>
                        </a:rPr>
                        <a:t>Building the Search Logic</a:t>
                      </a:r>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Converting Docstring to Vector</a:t>
            </a:r>
            <a:endParaRPr/>
          </a:p>
        </p:txBody>
      </p:sp>
      <p:sp>
        <p:nvSpPr>
          <p:cNvPr id="167" name="Google Shape;167;p25"/>
          <p:cNvSpPr txBox="1"/>
          <p:nvPr>
            <p:ph idx="1" type="body"/>
          </p:nvPr>
        </p:nvSpPr>
        <p:spPr>
          <a:xfrm>
            <a:off x="311700" y="1152475"/>
            <a:ext cx="8520600" cy="36750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The docstrings are converted to vectors using a pretrained ALBERT model which is fine-tuned on our data set. ALBERT is chosen because its faster to train, low on memory consumption and trains on harder tasks as compared to BERT.</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Fine-tune the word embedding weights and the weights of the encoders to make it understand the words and infer its meaning from a computer programming context.</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Learn representations for even programming jargons, like ‘SQL, csv ’ etc., which might not be present in its own vocabulary.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560325" y="445025"/>
            <a:ext cx="8060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Converting Functions to Vectors</a:t>
            </a:r>
            <a:endParaRPr/>
          </a:p>
          <a:p>
            <a:pPr indent="0" lvl="0" marL="0" rtl="0" algn="l">
              <a:spcBef>
                <a:spcPts val="0"/>
              </a:spcBef>
              <a:spcAft>
                <a:spcPts val="0"/>
              </a:spcAft>
              <a:buNone/>
            </a:pPr>
            <a:r>
              <a:t/>
            </a:r>
            <a:endParaRPr/>
          </a:p>
        </p:txBody>
      </p:sp>
      <p:sp>
        <p:nvSpPr>
          <p:cNvPr id="173" name="Google Shape;173;p26"/>
          <p:cNvSpPr txBox="1"/>
          <p:nvPr>
            <p:ph idx="1" type="body"/>
          </p:nvPr>
        </p:nvSpPr>
        <p:spPr>
          <a:xfrm>
            <a:off x="311700" y="1152475"/>
            <a:ext cx="8520600" cy="37611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T</a:t>
            </a:r>
            <a:r>
              <a:rPr lang="en"/>
              <a:t>o convert the functions into 768-dimensional vectors such that the function vector and the docstring vector are in a shared vector space.</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State-of-the-art results in the field of machine translation.</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Remove the decoder from the transformer architecture and use the trained encoders of the transformer to give an encoded representation of the function.</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Send the input from the encoder layers of the transformer to an LSTM layer which passes its output to a dense layer to finally output a 768-dimensional vector.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Building the Search Logic</a:t>
            </a:r>
            <a:endParaRPr/>
          </a:p>
        </p:txBody>
      </p:sp>
      <p:pic>
        <p:nvPicPr>
          <p:cNvPr id="179" name="Google Shape;179;p27"/>
          <p:cNvPicPr preferRelativeResize="0"/>
          <p:nvPr/>
        </p:nvPicPr>
        <p:blipFill>
          <a:blip r:embed="rId3">
            <a:alphaModFix/>
          </a:blip>
          <a:stretch>
            <a:fillRect/>
          </a:stretch>
        </p:blipFill>
        <p:spPr>
          <a:xfrm>
            <a:off x="560325" y="1135975"/>
            <a:ext cx="7873300" cy="3892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8"/>
          <p:cNvSpPr txBox="1"/>
          <p:nvPr>
            <p:ph idx="1" type="body"/>
          </p:nvPr>
        </p:nvSpPr>
        <p:spPr>
          <a:xfrm>
            <a:off x="311700" y="517225"/>
            <a:ext cx="8520600" cy="42240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Used </a:t>
            </a:r>
            <a:r>
              <a:rPr lang="en"/>
              <a:t>Non-Metric Space Library (nmslib)</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Encode the search query to a vector using our trained ALBERT model.</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Function vectors similar to the search query vector are searched and we are returned index values and the distances of five nearest neighbors to the search query.</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Extract its details using the index value which corresponds to its index value in the data set and display the results</a:t>
            </a:r>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8" name="Shape 188"/>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BRIEF OVERVIEW:</a:t>
            </a:r>
            <a:endParaRPr/>
          </a:p>
        </p:txBody>
      </p:sp>
      <p:sp>
        <p:nvSpPr>
          <p:cNvPr id="66" name="Google Shape;66;p14"/>
          <p:cNvSpPr txBox="1"/>
          <p:nvPr>
            <p:ph idx="1" type="body"/>
          </p:nvPr>
        </p:nvSpPr>
        <p:spPr>
          <a:xfrm>
            <a:off x="311700" y="1155275"/>
            <a:ext cx="8357700" cy="3674700"/>
          </a:xfrm>
          <a:prstGeom prst="rect">
            <a:avLst/>
          </a:prstGeom>
          <a:noFill/>
          <a:ln cap="flat" cmpd="sng" w="9525">
            <a:solidFill>
              <a:srgbClr val="434343"/>
            </a:solidFill>
            <a:prstDash val="solid"/>
            <a:round/>
            <a:headEnd len="sm" w="sm" type="none"/>
            <a:tailEnd len="sm" w="sm" type="none"/>
          </a:ln>
          <a:effectLst>
            <a:reflection blurRad="0" dir="5400000" dist="38100" endA="0" fadeDir="5400012" kx="0" rotWithShape="0" algn="bl" stPos="0" sy="-100000" ky="0"/>
          </a:effectLst>
        </p:spPr>
        <p:txBody>
          <a:bodyPr anchorCtr="0" anchor="t" bIns="91425" lIns="91425" spcFirstLastPara="1" rIns="91425" wrap="square" tIns="91425">
            <a:normAutofit/>
          </a:bodyPr>
          <a:lstStyle/>
          <a:p>
            <a:pPr indent="-317500" lvl="0" marL="457200" rtl="0" algn="l">
              <a:lnSpc>
                <a:spcPct val="95000"/>
              </a:lnSpc>
              <a:spcBef>
                <a:spcPts val="0"/>
              </a:spcBef>
              <a:spcAft>
                <a:spcPts val="0"/>
              </a:spcAft>
              <a:buSzPts val="1400"/>
              <a:buChar char="●"/>
            </a:pPr>
            <a:r>
              <a:rPr lang="en" sz="1400"/>
              <a:t>Finding our desired snippet of code from large repository in a jiffy. This would be unlike the tedious traditional experience of finding code sections through word search using Ctrl+F.</a:t>
            </a:r>
            <a:endParaRPr sz="1400"/>
          </a:p>
          <a:p>
            <a:pPr indent="0" lvl="0" marL="914400" rtl="0" algn="l">
              <a:lnSpc>
                <a:spcPct val="95000"/>
              </a:lnSpc>
              <a:spcBef>
                <a:spcPts val="1200"/>
              </a:spcBef>
              <a:spcAft>
                <a:spcPts val="0"/>
              </a:spcAft>
              <a:buNone/>
            </a:pPr>
            <a:r>
              <a:t/>
            </a:r>
            <a:endParaRPr sz="1400"/>
          </a:p>
          <a:p>
            <a:pPr indent="-317500" lvl="0" marL="457200" rtl="0" algn="l">
              <a:lnSpc>
                <a:spcPct val="95000"/>
              </a:lnSpc>
              <a:spcBef>
                <a:spcPts val="1200"/>
              </a:spcBef>
              <a:spcAft>
                <a:spcPts val="0"/>
              </a:spcAft>
              <a:buSzPts val="1400"/>
              <a:buChar char="●"/>
            </a:pPr>
            <a:r>
              <a:rPr lang="en" sz="1400"/>
              <a:t>We could give a short description of what we intend to find and let the machine using its understanding of code find the code snippet matching for the given description. </a:t>
            </a:r>
            <a:endParaRPr sz="1400"/>
          </a:p>
        </p:txBody>
      </p:sp>
      <p:pic>
        <p:nvPicPr>
          <p:cNvPr id="67" name="Google Shape;67;p14"/>
          <p:cNvPicPr preferRelativeResize="0"/>
          <p:nvPr/>
        </p:nvPicPr>
        <p:blipFill>
          <a:blip r:embed="rId3">
            <a:alphaModFix/>
          </a:blip>
          <a:stretch>
            <a:fillRect/>
          </a:stretch>
        </p:blipFill>
        <p:spPr>
          <a:xfrm>
            <a:off x="517138" y="2741350"/>
            <a:ext cx="7946826" cy="20886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1506800"/>
            <a:ext cx="8520600" cy="104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6300"/>
              <a:t>Approach 1</a:t>
            </a:r>
            <a:endParaRPr sz="6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graphicFrame>
        <p:nvGraphicFramePr>
          <p:cNvPr id="77" name="Google Shape;77;p16"/>
          <p:cNvGraphicFramePr/>
          <p:nvPr/>
        </p:nvGraphicFramePr>
        <p:xfrm>
          <a:off x="273575" y="281985"/>
          <a:ext cx="3000000" cy="3000000"/>
        </p:xfrm>
        <a:graphic>
          <a:graphicData uri="http://schemas.openxmlformats.org/drawingml/2006/table">
            <a:tbl>
              <a:tblPr>
                <a:noFill/>
                <a:tableStyleId>{470EF53A-262E-4C03-B3A1-89A24916D3E8}</a:tableStyleId>
              </a:tblPr>
              <a:tblGrid>
                <a:gridCol w="1034250"/>
                <a:gridCol w="7509500"/>
              </a:tblGrid>
              <a:tr h="753550">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S.No</a:t>
                      </a:r>
                      <a:endParaRPr sz="2800">
                        <a:solidFill>
                          <a:schemeClr val="dk1"/>
                        </a:solidFill>
                        <a:latin typeface="Oswald"/>
                        <a:ea typeface="Oswald"/>
                        <a:cs typeface="Oswald"/>
                        <a:sym typeface="Oswal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                                   TOPICS</a:t>
                      </a:r>
                      <a:endParaRPr/>
                    </a:p>
                  </a:txBody>
                  <a:tcPr marT="91425" marB="91425" marR="91425" marL="91425">
                    <a:lnL cap="flat" cmpd="sng" w="9525">
                      <a:solidFill>
                        <a:schemeClr val="dk1"/>
                      </a:solidFill>
                      <a:prstDash val="solid"/>
                      <a:round/>
                      <a:headEnd len="sm" w="sm" type="none"/>
                      <a:tailEnd len="sm" w="sm" type="none"/>
                    </a:lnL>
                  </a:tcPr>
                </a:tc>
              </a:tr>
              <a:tr h="724625">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1.</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lang="en" sz="3000">
                          <a:solidFill>
                            <a:schemeClr val="dk1"/>
                          </a:solidFill>
                          <a:latin typeface="Oswald"/>
                          <a:ea typeface="Oswald"/>
                          <a:cs typeface="Oswald"/>
                          <a:sym typeface="Oswald"/>
                        </a:rPr>
                        <a:t>Data Implementation</a:t>
                      </a:r>
                      <a:endParaRPr sz="1600"/>
                    </a:p>
                  </a:txBody>
                  <a:tcPr marT="91425" marB="91425" marR="91425" marL="91425"/>
                </a:tc>
              </a:tr>
              <a:tr h="724625">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2.</a:t>
                      </a:r>
                      <a:endParaRPr/>
                    </a:p>
                  </a:txBody>
                  <a:tcPr marT="91425" marB="91425" marR="91425" marL="91425"/>
                </a:tc>
                <a:tc>
                  <a:txBody>
                    <a:bodyPr/>
                    <a:lstStyle/>
                    <a:p>
                      <a:pPr indent="0" lvl="0" marL="0" rtl="0" algn="l">
                        <a:spcBef>
                          <a:spcPts val="0"/>
                        </a:spcBef>
                        <a:spcAft>
                          <a:spcPts val="0"/>
                        </a:spcAft>
                        <a:buNone/>
                      </a:pPr>
                      <a:r>
                        <a:rPr lang="en" sz="3000">
                          <a:solidFill>
                            <a:schemeClr val="dk1"/>
                          </a:solidFill>
                          <a:latin typeface="Oswald"/>
                          <a:ea typeface="Oswald"/>
                          <a:cs typeface="Oswald"/>
                          <a:sym typeface="Oswald"/>
                        </a:rPr>
                        <a:t>Translating Function to its English Description (Docstring) using Transformer</a:t>
                      </a:r>
                      <a:endParaRPr/>
                    </a:p>
                  </a:txBody>
                  <a:tcPr marT="91425" marB="91425" marR="91425" marL="91425"/>
                </a:tc>
              </a:tr>
              <a:tr h="724625">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3.</a:t>
                      </a:r>
                      <a:endParaRPr/>
                    </a:p>
                  </a:txBody>
                  <a:tcPr marT="91425" marB="91425" marR="91425" marL="91425"/>
                </a:tc>
                <a:tc>
                  <a:txBody>
                    <a:bodyPr/>
                    <a:lstStyle/>
                    <a:p>
                      <a:pPr indent="0" lvl="0" marL="0" rtl="0" algn="l">
                        <a:spcBef>
                          <a:spcPts val="0"/>
                        </a:spcBef>
                        <a:spcAft>
                          <a:spcPts val="0"/>
                        </a:spcAft>
                        <a:buNone/>
                      </a:pPr>
                      <a:r>
                        <a:rPr lang="en" sz="3000">
                          <a:solidFill>
                            <a:schemeClr val="dk1"/>
                          </a:solidFill>
                          <a:latin typeface="Oswald"/>
                          <a:ea typeface="Oswald"/>
                          <a:cs typeface="Oswald"/>
                          <a:sym typeface="Oswald"/>
                        </a:rPr>
                        <a:t>Searching Via Semantic Similarity</a:t>
                      </a:r>
                      <a:endParaRPr/>
                    </a:p>
                  </a:txBody>
                  <a:tcPr marT="91425" marB="91425" marR="91425" marL="91425"/>
                </a:tc>
              </a:tr>
              <a:tr h="724625">
                <a:tc>
                  <a:txBody>
                    <a:bodyPr/>
                    <a:lstStyle/>
                    <a:p>
                      <a:pPr indent="0" lvl="0" marL="0" rtl="0" algn="l">
                        <a:spcBef>
                          <a:spcPts val="0"/>
                        </a:spcBef>
                        <a:spcAft>
                          <a:spcPts val="0"/>
                        </a:spcAft>
                        <a:buNone/>
                      </a:pPr>
                      <a:r>
                        <a:rPr lang="en" sz="2800">
                          <a:solidFill>
                            <a:schemeClr val="dk1"/>
                          </a:solidFill>
                          <a:latin typeface="Oswald"/>
                          <a:ea typeface="Oswald"/>
                          <a:cs typeface="Oswald"/>
                          <a:sym typeface="Oswald"/>
                        </a:rPr>
                        <a:t>4.</a:t>
                      </a:r>
                      <a:endParaRPr/>
                    </a:p>
                  </a:txBody>
                  <a:tcPr marT="91425" marB="91425" marR="91425" marL="91425"/>
                </a:tc>
                <a:tc>
                  <a:txBody>
                    <a:bodyPr/>
                    <a:lstStyle/>
                    <a:p>
                      <a:pPr indent="0" lvl="0" marL="0" rtl="0" algn="l">
                        <a:spcBef>
                          <a:spcPts val="0"/>
                        </a:spcBef>
                        <a:spcAft>
                          <a:spcPts val="0"/>
                        </a:spcAft>
                        <a:buNone/>
                      </a:pPr>
                      <a:r>
                        <a:rPr lang="en" sz="3000">
                          <a:solidFill>
                            <a:schemeClr val="dk1"/>
                          </a:solidFill>
                          <a:latin typeface="Oswald"/>
                          <a:ea typeface="Oswald"/>
                          <a:cs typeface="Oswald"/>
                          <a:sym typeface="Oswald"/>
                        </a:rPr>
                        <a:t>Building the Search engine Web Application</a:t>
                      </a:r>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6900" y="64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Implementation</a:t>
            </a:r>
            <a:endParaRPr/>
          </a:p>
        </p:txBody>
      </p:sp>
      <p:grpSp>
        <p:nvGrpSpPr>
          <p:cNvPr id="83" name="Google Shape;83;p17"/>
          <p:cNvGrpSpPr/>
          <p:nvPr/>
        </p:nvGrpSpPr>
        <p:grpSpPr>
          <a:xfrm>
            <a:off x="2521004" y="636725"/>
            <a:ext cx="2452724" cy="2565825"/>
            <a:chOff x="3071457" y="2013875"/>
            <a:chExt cx="1944600" cy="1569600"/>
          </a:xfrm>
        </p:grpSpPr>
        <p:sp>
          <p:nvSpPr>
            <p:cNvPr id="84" name="Google Shape;84;p17"/>
            <p:cNvSpPr/>
            <p:nvPr/>
          </p:nvSpPr>
          <p:spPr>
            <a:xfrm flipH="1" rot="10800000">
              <a:off x="3071457" y="2013875"/>
              <a:ext cx="1944600" cy="1569600"/>
            </a:xfrm>
            <a:prstGeom prst="round2DiagRect">
              <a:avLst>
                <a:gd fmla="val 0" name="adj1"/>
                <a:gd fmla="val 17764" name="adj2"/>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7"/>
            <p:cNvSpPr txBox="1"/>
            <p:nvPr/>
          </p:nvSpPr>
          <p:spPr>
            <a:xfrm>
              <a:off x="3455958" y="2063288"/>
              <a:ext cx="1320900" cy="2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Roboto"/>
                  <a:ea typeface="Roboto"/>
                  <a:cs typeface="Roboto"/>
                  <a:sym typeface="Roboto"/>
                </a:rPr>
                <a:t>Data Collection</a:t>
              </a:r>
              <a:endParaRPr>
                <a:solidFill>
                  <a:srgbClr val="FFFFFF"/>
                </a:solidFill>
                <a:latin typeface="Roboto"/>
                <a:ea typeface="Roboto"/>
                <a:cs typeface="Roboto"/>
                <a:sym typeface="Roboto"/>
              </a:endParaRPr>
            </a:p>
          </p:txBody>
        </p:sp>
        <p:sp>
          <p:nvSpPr>
            <p:cNvPr id="86" name="Google Shape;86;p17"/>
            <p:cNvSpPr txBox="1"/>
            <p:nvPr/>
          </p:nvSpPr>
          <p:spPr>
            <a:xfrm>
              <a:off x="3185443" y="2315260"/>
              <a:ext cx="1654500" cy="782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rgbClr val="FFFFFF"/>
                  </a:solidFill>
                  <a:latin typeface="Roboto"/>
                  <a:ea typeface="Roboto"/>
                  <a:cs typeface="Roboto"/>
                  <a:sym typeface="Roboto"/>
                </a:rPr>
                <a:t>For analysing the data and better pre-processing  it, the entire data is loaded into a csv format </a:t>
              </a:r>
              <a:r>
                <a:rPr lang="en" sz="1100">
                  <a:solidFill>
                    <a:srgbClr val="FFFFFF"/>
                  </a:solidFill>
                  <a:latin typeface="Roboto"/>
                  <a:ea typeface="Roboto"/>
                  <a:cs typeface="Roboto"/>
                  <a:sym typeface="Roboto"/>
                </a:rPr>
                <a:t>containing</a:t>
              </a:r>
              <a:r>
                <a:rPr lang="en" sz="1100">
                  <a:solidFill>
                    <a:srgbClr val="FFFFFF"/>
                  </a:solidFill>
                  <a:latin typeface="Roboto"/>
                  <a:ea typeface="Roboto"/>
                  <a:cs typeface="Roboto"/>
                  <a:sym typeface="Roboto"/>
                </a:rPr>
                <a:t> various </a:t>
              </a:r>
              <a:r>
                <a:rPr lang="en" sz="1100">
                  <a:solidFill>
                    <a:srgbClr val="FFFFFF"/>
                  </a:solidFill>
                  <a:latin typeface="Roboto"/>
                  <a:ea typeface="Roboto"/>
                  <a:cs typeface="Roboto"/>
                  <a:sym typeface="Roboto"/>
                </a:rPr>
                <a:t>columns</a:t>
              </a:r>
              <a:r>
                <a:rPr lang="en" sz="1100">
                  <a:solidFill>
                    <a:srgbClr val="FFFFFF"/>
                  </a:solidFill>
                  <a:latin typeface="Roboto"/>
                  <a:ea typeface="Roboto"/>
                  <a:cs typeface="Roboto"/>
                  <a:sym typeface="Roboto"/>
                </a:rPr>
                <a:t> .(total - 1,50,000+ files)</a:t>
              </a:r>
              <a:endParaRPr>
                <a:solidFill>
                  <a:srgbClr val="FFFFFF"/>
                </a:solidFill>
                <a:latin typeface="Roboto"/>
                <a:ea typeface="Roboto"/>
                <a:cs typeface="Roboto"/>
                <a:sym typeface="Roboto"/>
              </a:endParaRPr>
            </a:p>
          </p:txBody>
        </p:sp>
      </p:grpSp>
      <p:grpSp>
        <p:nvGrpSpPr>
          <p:cNvPr id="87" name="Google Shape;87;p17"/>
          <p:cNvGrpSpPr/>
          <p:nvPr/>
        </p:nvGrpSpPr>
        <p:grpSpPr>
          <a:xfrm>
            <a:off x="71291" y="636725"/>
            <a:ext cx="2452724" cy="2565825"/>
            <a:chOff x="1126863" y="2013875"/>
            <a:chExt cx="1944600" cy="1569600"/>
          </a:xfrm>
        </p:grpSpPr>
        <p:sp>
          <p:nvSpPr>
            <p:cNvPr id="88" name="Google Shape;88;p17"/>
            <p:cNvSpPr/>
            <p:nvPr/>
          </p:nvSpPr>
          <p:spPr>
            <a:xfrm>
              <a:off x="1126863" y="2013875"/>
              <a:ext cx="1944600" cy="1569600"/>
            </a:xfrm>
            <a:prstGeom prst="round2DiagRect">
              <a:avLst>
                <a:gd fmla="val 0" name="adj1"/>
                <a:gd fmla="val 17764" name="adj2"/>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7"/>
            <p:cNvSpPr txBox="1"/>
            <p:nvPr/>
          </p:nvSpPr>
          <p:spPr>
            <a:xfrm>
              <a:off x="1425232" y="2091672"/>
              <a:ext cx="1167300" cy="22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FFFFFF"/>
                  </a:solidFill>
                  <a:latin typeface="Roboto"/>
                  <a:ea typeface="Roboto"/>
                  <a:cs typeface="Roboto"/>
                  <a:sym typeface="Roboto"/>
                </a:rPr>
                <a:t>Data Source</a:t>
              </a:r>
              <a:endParaRPr sz="1600">
                <a:solidFill>
                  <a:srgbClr val="FFFFFF"/>
                </a:solidFill>
                <a:latin typeface="Roboto"/>
                <a:ea typeface="Roboto"/>
                <a:cs typeface="Roboto"/>
                <a:sym typeface="Roboto"/>
              </a:endParaRPr>
            </a:p>
          </p:txBody>
        </p:sp>
        <p:sp>
          <p:nvSpPr>
            <p:cNvPr id="90" name="Google Shape;90;p17"/>
            <p:cNvSpPr txBox="1"/>
            <p:nvPr/>
          </p:nvSpPr>
          <p:spPr>
            <a:xfrm>
              <a:off x="1206371" y="2316644"/>
              <a:ext cx="1785600" cy="77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rgbClr val="FFFFFF"/>
                  </a:solidFill>
                  <a:latin typeface="Roboto"/>
                  <a:ea typeface="Roboto"/>
                  <a:cs typeface="Roboto"/>
                  <a:sym typeface="Roboto"/>
                </a:rPr>
                <a:t>These dataset contain hundred of files containing python codes. Each python file contains various functions/classes and their descriptions in the form of comments.</a:t>
              </a:r>
              <a:endParaRPr sz="1100">
                <a:solidFill>
                  <a:srgbClr val="FFFFFF"/>
                </a:solidFill>
                <a:latin typeface="Roboto"/>
                <a:ea typeface="Roboto"/>
                <a:cs typeface="Roboto"/>
                <a:sym typeface="Roboto"/>
              </a:endParaRPr>
            </a:p>
          </p:txBody>
        </p:sp>
      </p:grpSp>
      <p:grpSp>
        <p:nvGrpSpPr>
          <p:cNvPr id="91" name="Google Shape;91;p17"/>
          <p:cNvGrpSpPr/>
          <p:nvPr/>
        </p:nvGrpSpPr>
        <p:grpSpPr>
          <a:xfrm>
            <a:off x="4970574" y="636725"/>
            <a:ext cx="3785414" cy="2565825"/>
            <a:chOff x="5015938" y="2013875"/>
            <a:chExt cx="3001200" cy="1569600"/>
          </a:xfrm>
        </p:grpSpPr>
        <p:sp>
          <p:nvSpPr>
            <p:cNvPr id="92" name="Google Shape;92;p17"/>
            <p:cNvSpPr/>
            <p:nvPr/>
          </p:nvSpPr>
          <p:spPr>
            <a:xfrm>
              <a:off x="5015938" y="2013875"/>
              <a:ext cx="3001200" cy="1569600"/>
            </a:xfrm>
            <a:prstGeom prst="round2DiagRect">
              <a:avLst>
                <a:gd fmla="val 0" name="adj1"/>
                <a:gd fmla="val 17764" name="adj2"/>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93" name="Google Shape;93;p17"/>
            <p:cNvSpPr txBox="1"/>
            <p:nvPr/>
          </p:nvSpPr>
          <p:spPr>
            <a:xfrm>
              <a:off x="5301338" y="2068946"/>
              <a:ext cx="1469700" cy="2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Roboto"/>
                  <a:ea typeface="Roboto"/>
                  <a:cs typeface="Roboto"/>
                  <a:sym typeface="Roboto"/>
                </a:rPr>
                <a:t>Data Preprocessing</a:t>
              </a:r>
              <a:endParaRPr>
                <a:solidFill>
                  <a:srgbClr val="FFFFFF"/>
                </a:solidFill>
                <a:latin typeface="Roboto"/>
                <a:ea typeface="Roboto"/>
                <a:cs typeface="Roboto"/>
                <a:sym typeface="Roboto"/>
              </a:endParaRPr>
            </a:p>
          </p:txBody>
        </p:sp>
        <p:sp>
          <p:nvSpPr>
            <p:cNvPr id="94" name="Google Shape;94;p17"/>
            <p:cNvSpPr txBox="1"/>
            <p:nvPr/>
          </p:nvSpPr>
          <p:spPr>
            <a:xfrm>
              <a:off x="5095440" y="2224433"/>
              <a:ext cx="2610600" cy="11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rgbClr val="FFFFFF"/>
                  </a:solidFill>
                  <a:latin typeface="Roboto"/>
                  <a:ea typeface="Roboto"/>
                  <a:cs typeface="Roboto"/>
                  <a:sym typeface="Roboto"/>
                </a:rPr>
                <a:t>After we extracted the function definition and its docstring we tokenized each of them to remove punctuation, decorators and convert all the tokens to lower case. Once we have extracted our function-docstring pairs and their tokens which are free from decorators and other unwanted elements,we stack our findings in a data-frame with every row containing details about a function and its corresponding docstring.</a:t>
              </a:r>
              <a:endParaRPr>
                <a:solidFill>
                  <a:srgbClr val="FFFFFF"/>
                </a:solidFill>
                <a:latin typeface="Roboto"/>
                <a:ea typeface="Roboto"/>
                <a:cs typeface="Roboto"/>
                <a:sym typeface="Roboto"/>
              </a:endParaRPr>
            </a:p>
          </p:txBody>
        </p:sp>
      </p:grpSp>
      <p:grpSp>
        <p:nvGrpSpPr>
          <p:cNvPr id="95" name="Google Shape;95;p17"/>
          <p:cNvGrpSpPr/>
          <p:nvPr/>
        </p:nvGrpSpPr>
        <p:grpSpPr>
          <a:xfrm>
            <a:off x="4885484" y="2701270"/>
            <a:ext cx="261571" cy="260379"/>
            <a:chOff x="4858109" y="2631368"/>
            <a:chExt cx="316442" cy="315000"/>
          </a:xfrm>
        </p:grpSpPr>
        <p:sp>
          <p:nvSpPr>
            <p:cNvPr id="96" name="Google Shape;96;p17"/>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p:nvPr/>
          </p:nvSpPr>
          <p:spPr>
            <a:xfrm>
              <a:off x="4858109" y="2739300"/>
              <a:ext cx="239100" cy="99000"/>
            </a:xfrm>
            <a:prstGeom prst="rightArrow">
              <a:avLst>
                <a:gd fmla="val 32020" name="adj1"/>
                <a:gd fmla="val 66970" name="adj2"/>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br>
                <a:rPr lang="en"/>
              </a:br>
              <a:endParaRPr/>
            </a:p>
          </p:txBody>
        </p:sp>
      </p:grpSp>
      <p:grpSp>
        <p:nvGrpSpPr>
          <p:cNvPr id="98" name="Google Shape;98;p17"/>
          <p:cNvGrpSpPr/>
          <p:nvPr/>
        </p:nvGrpSpPr>
        <p:grpSpPr>
          <a:xfrm>
            <a:off x="2410434" y="2649420"/>
            <a:ext cx="261571" cy="260379"/>
            <a:chOff x="4858109" y="2631368"/>
            <a:chExt cx="316442" cy="315000"/>
          </a:xfrm>
        </p:grpSpPr>
        <p:sp>
          <p:nvSpPr>
            <p:cNvPr id="99" name="Google Shape;99;p17"/>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7"/>
            <p:cNvSpPr/>
            <p:nvPr/>
          </p:nvSpPr>
          <p:spPr>
            <a:xfrm>
              <a:off x="4858109" y="2739300"/>
              <a:ext cx="239100" cy="99000"/>
            </a:xfrm>
            <a:prstGeom prst="rightArrow">
              <a:avLst>
                <a:gd fmla="val 32020" name="adj1"/>
                <a:gd fmla="val 66970" name="adj2"/>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br>
                <a:rPr lang="en"/>
              </a:br>
              <a:endParaRPr/>
            </a:p>
          </p:txBody>
        </p:sp>
      </p:grpSp>
      <p:pic>
        <p:nvPicPr>
          <p:cNvPr id="101" name="Google Shape;101;p17"/>
          <p:cNvPicPr preferRelativeResize="0"/>
          <p:nvPr/>
        </p:nvPicPr>
        <p:blipFill>
          <a:blip r:embed="rId3">
            <a:alphaModFix/>
          </a:blip>
          <a:stretch>
            <a:fillRect/>
          </a:stretch>
        </p:blipFill>
        <p:spPr>
          <a:xfrm>
            <a:off x="636425" y="3007575"/>
            <a:ext cx="3809587" cy="1689150"/>
          </a:xfrm>
          <a:prstGeom prst="rect">
            <a:avLst/>
          </a:prstGeom>
          <a:noFill/>
          <a:ln>
            <a:noFill/>
          </a:ln>
        </p:spPr>
      </p:pic>
      <p:pic>
        <p:nvPicPr>
          <p:cNvPr id="102" name="Google Shape;102;p17"/>
          <p:cNvPicPr preferRelativeResize="0"/>
          <p:nvPr/>
        </p:nvPicPr>
        <p:blipFill rotWithShape="1">
          <a:blip r:embed="rId4">
            <a:alphaModFix/>
          </a:blip>
          <a:srcRect b="0" l="0" r="34610" t="0"/>
          <a:stretch/>
        </p:blipFill>
        <p:spPr>
          <a:xfrm>
            <a:off x="4968629" y="3007575"/>
            <a:ext cx="3789319" cy="1689150"/>
          </a:xfrm>
          <a:prstGeom prst="rect">
            <a:avLst/>
          </a:prstGeom>
          <a:noFill/>
          <a:ln>
            <a:noFill/>
          </a:ln>
        </p:spPr>
      </p:pic>
      <p:sp>
        <p:nvSpPr>
          <p:cNvPr id="103" name="Google Shape;103;p17">
            <a:hlinkClick action="ppaction://hlinksldjump" r:id="rId5"/>
          </p:cNvPr>
          <p:cNvSpPr/>
          <p:nvPr/>
        </p:nvSpPr>
        <p:spPr>
          <a:xfrm>
            <a:off x="8557250" y="219650"/>
            <a:ext cx="302100" cy="1191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Translating Function to its English Description (Docstring) using Transformer</a:t>
            </a:r>
            <a:endParaRPr/>
          </a:p>
        </p:txBody>
      </p:sp>
      <p:grpSp>
        <p:nvGrpSpPr>
          <p:cNvPr id="109" name="Google Shape;109;p18"/>
          <p:cNvGrpSpPr/>
          <p:nvPr/>
        </p:nvGrpSpPr>
        <p:grpSpPr>
          <a:xfrm>
            <a:off x="341812" y="1603710"/>
            <a:ext cx="8250644" cy="1120456"/>
            <a:chOff x="296050" y="1984700"/>
            <a:chExt cx="8449200" cy="1273825"/>
          </a:xfrm>
        </p:grpSpPr>
        <p:grpSp>
          <p:nvGrpSpPr>
            <p:cNvPr id="110" name="Google Shape;110;p18"/>
            <p:cNvGrpSpPr/>
            <p:nvPr/>
          </p:nvGrpSpPr>
          <p:grpSpPr>
            <a:xfrm>
              <a:off x="296050" y="1984700"/>
              <a:ext cx="8449200" cy="1273825"/>
              <a:chOff x="296050" y="2060900"/>
              <a:chExt cx="8449200" cy="1273825"/>
            </a:xfrm>
          </p:grpSpPr>
          <p:sp>
            <p:nvSpPr>
              <p:cNvPr id="111" name="Google Shape;111;p18"/>
              <p:cNvSpPr/>
              <p:nvPr/>
            </p:nvSpPr>
            <p:spPr>
              <a:xfrm>
                <a:off x="296050" y="2060900"/>
                <a:ext cx="1677900" cy="1258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900"/>
                  <a:t>Generating a Vocabulary</a:t>
                </a:r>
                <a:endParaRPr sz="1900"/>
              </a:p>
            </p:txBody>
          </p:sp>
          <p:sp>
            <p:nvSpPr>
              <p:cNvPr id="112" name="Google Shape;112;p18"/>
              <p:cNvSpPr/>
              <p:nvPr/>
            </p:nvSpPr>
            <p:spPr>
              <a:xfrm>
                <a:off x="2582050" y="2076225"/>
                <a:ext cx="1677900" cy="1258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t>Encoder Function</a:t>
                </a:r>
                <a:endParaRPr sz="2000"/>
              </a:p>
            </p:txBody>
          </p:sp>
          <p:sp>
            <p:nvSpPr>
              <p:cNvPr id="113" name="Google Shape;113;p18"/>
              <p:cNvSpPr/>
              <p:nvPr/>
            </p:nvSpPr>
            <p:spPr>
              <a:xfrm>
                <a:off x="4881850" y="2060900"/>
                <a:ext cx="1677900" cy="1258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100"/>
                  <a:t>Sorting the Data</a:t>
                </a:r>
                <a:endParaRPr sz="2100"/>
              </a:p>
            </p:txBody>
          </p:sp>
          <p:sp>
            <p:nvSpPr>
              <p:cNvPr id="114" name="Google Shape;114;p18"/>
              <p:cNvSpPr/>
              <p:nvPr/>
            </p:nvSpPr>
            <p:spPr>
              <a:xfrm>
                <a:off x="7181650" y="2060900"/>
                <a:ext cx="1563600" cy="1258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900"/>
                  <a:t>Decoder Function</a:t>
                </a:r>
                <a:endParaRPr sz="1900"/>
              </a:p>
            </p:txBody>
          </p:sp>
          <p:sp>
            <p:nvSpPr>
              <p:cNvPr id="115" name="Google Shape;115;p18"/>
              <p:cNvSpPr/>
              <p:nvPr/>
            </p:nvSpPr>
            <p:spPr>
              <a:xfrm>
                <a:off x="1984450" y="2579625"/>
                <a:ext cx="587100" cy="251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18"/>
            <p:cNvSpPr/>
            <p:nvPr/>
          </p:nvSpPr>
          <p:spPr>
            <a:xfrm>
              <a:off x="4284250" y="2579625"/>
              <a:ext cx="587100" cy="251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a:off x="6584050" y="2579625"/>
              <a:ext cx="587100" cy="251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18"/>
          <p:cNvSpPr/>
          <p:nvPr/>
        </p:nvSpPr>
        <p:spPr>
          <a:xfrm>
            <a:off x="21300" y="2773100"/>
            <a:ext cx="2251500" cy="1366800"/>
          </a:xfrm>
          <a:prstGeom prst="trapezoid">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t>We begin with generating two separate vocabularies one from our function tokens and the other from the docstring tokens and subsequently use these vocabularies to convert our function and docstring tokens into ids(which is the token’s index position in the vocabulary)</a:t>
            </a:r>
            <a:endParaRPr sz="400"/>
          </a:p>
        </p:txBody>
      </p:sp>
      <p:sp>
        <p:nvSpPr>
          <p:cNvPr id="119" name="Google Shape;119;p18"/>
          <p:cNvSpPr/>
          <p:nvPr/>
        </p:nvSpPr>
        <p:spPr>
          <a:xfrm>
            <a:off x="2307300" y="2773100"/>
            <a:ext cx="2251500" cy="1366800"/>
          </a:xfrm>
          <a:prstGeom prst="trapezoid">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t>After </a:t>
            </a:r>
            <a:r>
              <a:rPr lang="en" sz="1300"/>
              <a:t>modifying</a:t>
            </a:r>
            <a:r>
              <a:rPr lang="en" sz="1300"/>
              <a:t> the tokenizer we need to make few changes in encode function of the transformer model</a:t>
            </a:r>
            <a:r>
              <a:rPr lang="en" sz="400"/>
              <a:t>..</a:t>
            </a:r>
            <a:endParaRPr sz="400"/>
          </a:p>
        </p:txBody>
      </p:sp>
      <p:sp>
        <p:nvSpPr>
          <p:cNvPr id="120" name="Google Shape;120;p18"/>
          <p:cNvSpPr/>
          <p:nvPr/>
        </p:nvSpPr>
        <p:spPr>
          <a:xfrm>
            <a:off x="4517100" y="2773100"/>
            <a:ext cx="2251500" cy="1366800"/>
          </a:xfrm>
          <a:prstGeom prst="trapezoid">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t> Sorting the data set based on the count of function tokens in an entry will cause all similar sized inputs being together in a batch,which will reduce the padding tokens..</a:t>
            </a:r>
            <a:endParaRPr sz="900"/>
          </a:p>
          <a:p>
            <a:pPr indent="0" lvl="0" marL="0" rtl="0" algn="l">
              <a:spcBef>
                <a:spcPts val="0"/>
              </a:spcBef>
              <a:spcAft>
                <a:spcPts val="0"/>
              </a:spcAft>
              <a:buNone/>
            </a:pPr>
            <a:r>
              <a:rPr lang="en" sz="900"/>
              <a:t> Avoid shufflin</a:t>
            </a:r>
            <a:r>
              <a:rPr lang="en" sz="900"/>
              <a:t>g</a:t>
            </a:r>
            <a:r>
              <a:rPr lang="en" sz="900"/>
              <a:t> the data</a:t>
            </a:r>
            <a:endParaRPr sz="700"/>
          </a:p>
        </p:txBody>
      </p:sp>
      <p:sp>
        <p:nvSpPr>
          <p:cNvPr id="121" name="Google Shape;121;p18"/>
          <p:cNvSpPr/>
          <p:nvPr/>
        </p:nvSpPr>
        <p:spPr>
          <a:xfrm>
            <a:off x="6726900" y="2773100"/>
            <a:ext cx="2251500" cy="1366800"/>
          </a:xfrm>
          <a:prstGeom prst="trapezoid">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t>Decoder function uses the the representation generated by encoder and generates the english meaning out of it.</a:t>
            </a:r>
            <a:endParaRPr sz="400"/>
          </a:p>
        </p:txBody>
      </p:sp>
      <p:sp>
        <p:nvSpPr>
          <p:cNvPr id="122" name="Google Shape;122;p18"/>
          <p:cNvSpPr txBox="1"/>
          <p:nvPr/>
        </p:nvSpPr>
        <p:spPr>
          <a:xfrm>
            <a:off x="1425200" y="4348675"/>
            <a:ext cx="721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highlight>
                  <a:srgbClr val="CC0000"/>
                </a:highlight>
                <a:latin typeface="Average"/>
                <a:ea typeface="Average"/>
                <a:cs typeface="Average"/>
                <a:sym typeface="Average"/>
              </a:rPr>
              <a:t>        AFTER TRAINING THE MODEL WE GET A FUNCTION IN A TEXT FORM</a:t>
            </a:r>
            <a:endParaRPr>
              <a:highlight>
                <a:srgbClr val="CC0000"/>
              </a:highlight>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Translating Function to its English Description (Docstring) using Transformer</a:t>
            </a:r>
            <a:endParaRPr/>
          </a:p>
        </p:txBody>
      </p:sp>
      <p:pic>
        <p:nvPicPr>
          <p:cNvPr id="128" name="Google Shape;128;p19"/>
          <p:cNvPicPr preferRelativeResize="0"/>
          <p:nvPr/>
        </p:nvPicPr>
        <p:blipFill>
          <a:blip r:embed="rId3">
            <a:alphaModFix/>
          </a:blip>
          <a:stretch>
            <a:fillRect/>
          </a:stretch>
        </p:blipFill>
        <p:spPr>
          <a:xfrm>
            <a:off x="4215528" y="1389300"/>
            <a:ext cx="4858922" cy="2973250"/>
          </a:xfrm>
          <a:prstGeom prst="rect">
            <a:avLst/>
          </a:prstGeom>
          <a:noFill/>
          <a:ln>
            <a:noFill/>
          </a:ln>
        </p:spPr>
      </p:pic>
      <p:pic>
        <p:nvPicPr>
          <p:cNvPr id="129" name="Google Shape;129;p19"/>
          <p:cNvPicPr preferRelativeResize="0"/>
          <p:nvPr/>
        </p:nvPicPr>
        <p:blipFill>
          <a:blip r:embed="rId4">
            <a:alphaModFix/>
          </a:blip>
          <a:stretch>
            <a:fillRect/>
          </a:stretch>
        </p:blipFill>
        <p:spPr>
          <a:xfrm>
            <a:off x="273700" y="1389300"/>
            <a:ext cx="3709550" cy="2931975"/>
          </a:xfrm>
          <a:prstGeom prst="rect">
            <a:avLst/>
          </a:prstGeom>
          <a:noFill/>
          <a:ln>
            <a:noFill/>
          </a:ln>
        </p:spPr>
      </p:pic>
      <p:sp>
        <p:nvSpPr>
          <p:cNvPr id="130" name="Google Shape;130;p19"/>
          <p:cNvSpPr txBox="1"/>
          <p:nvPr/>
        </p:nvSpPr>
        <p:spPr>
          <a:xfrm>
            <a:off x="311700" y="4457100"/>
            <a:ext cx="3541500" cy="40020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verage"/>
                <a:ea typeface="Average"/>
                <a:cs typeface="Average"/>
                <a:sym typeface="Average"/>
              </a:rPr>
              <a:t>Transformer Translation Function in English</a:t>
            </a:r>
            <a:endParaRPr>
              <a:latin typeface="Average"/>
              <a:ea typeface="Average"/>
              <a:cs typeface="Average"/>
              <a:sym typeface="Average"/>
            </a:endParaRPr>
          </a:p>
        </p:txBody>
      </p:sp>
      <p:sp>
        <p:nvSpPr>
          <p:cNvPr id="131" name="Google Shape;131;p19"/>
          <p:cNvSpPr txBox="1"/>
          <p:nvPr/>
        </p:nvSpPr>
        <p:spPr>
          <a:xfrm>
            <a:off x="4512000" y="4457100"/>
            <a:ext cx="4375500" cy="4311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highlight>
                  <a:srgbClr val="FFFFFF"/>
                </a:highlight>
              </a:rPr>
              <a:t>Translation Made by the Model</a:t>
            </a:r>
            <a:endParaRPr>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Translating Function to its English Description (Docstring) using Transformer</a:t>
            </a:r>
            <a:endParaRPr/>
          </a:p>
        </p:txBody>
      </p:sp>
      <p:pic>
        <p:nvPicPr>
          <p:cNvPr id="137" name="Google Shape;137;p20"/>
          <p:cNvPicPr preferRelativeResize="0"/>
          <p:nvPr/>
        </p:nvPicPr>
        <p:blipFill>
          <a:blip r:embed="rId3">
            <a:alphaModFix/>
          </a:blip>
          <a:stretch>
            <a:fillRect/>
          </a:stretch>
        </p:blipFill>
        <p:spPr>
          <a:xfrm>
            <a:off x="2059638" y="1461775"/>
            <a:ext cx="5024725" cy="3572125"/>
          </a:xfrm>
          <a:prstGeom prst="rect">
            <a:avLst/>
          </a:prstGeom>
          <a:noFill/>
          <a:ln>
            <a:noFill/>
          </a:ln>
        </p:spPr>
      </p:pic>
      <p:sp>
        <p:nvSpPr>
          <p:cNvPr id="138" name="Google Shape;138;p20"/>
          <p:cNvSpPr txBox="1"/>
          <p:nvPr/>
        </p:nvSpPr>
        <p:spPr>
          <a:xfrm>
            <a:off x="3334600" y="1123725"/>
            <a:ext cx="200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dk1"/>
                </a:solidFill>
                <a:latin typeface="Average"/>
                <a:ea typeface="Average"/>
                <a:cs typeface="Average"/>
                <a:sym typeface="Average"/>
              </a:rPr>
              <a:t>Translation File</a:t>
            </a:r>
            <a:endParaRPr u="sng">
              <a:solidFill>
                <a:schemeClr val="dk1"/>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Searching Via Semantic Similarity</a:t>
            </a:r>
            <a:endParaRPr/>
          </a:p>
        </p:txBody>
      </p:sp>
      <p:sp>
        <p:nvSpPr>
          <p:cNvPr id="144" name="Google Shape;144;p21"/>
          <p:cNvSpPr txBox="1"/>
          <p:nvPr>
            <p:ph idx="1" type="body"/>
          </p:nvPr>
        </p:nvSpPr>
        <p:spPr>
          <a:xfrm>
            <a:off x="311700" y="1152475"/>
            <a:ext cx="8520600" cy="3698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Semantic similarity scores words based on how similar they are, even if they are not exact matches. It borrows techniques from Natural Language Processing (NLP).</a:t>
            </a:r>
            <a:endParaRPr/>
          </a:p>
          <a:p>
            <a:pPr indent="-342900" lvl="0" marL="457200" rtl="0" algn="l">
              <a:spcBef>
                <a:spcPts val="0"/>
              </a:spcBef>
              <a:spcAft>
                <a:spcPts val="0"/>
              </a:spcAft>
              <a:buSzPts val="1800"/>
              <a:buChar char="●"/>
            </a:pPr>
            <a:r>
              <a:rPr lang="en"/>
              <a:t>We have used the word embedding model GloVe which maps words into numerical vectors which are points in a multi-dimensional space so that words that occur together often are near each other in space. </a:t>
            </a:r>
            <a:endParaRPr/>
          </a:p>
          <a:p>
            <a:pPr indent="-342900" lvl="0" marL="457200" rtl="0" algn="l">
              <a:spcBef>
                <a:spcPts val="0"/>
              </a:spcBef>
              <a:spcAft>
                <a:spcPts val="0"/>
              </a:spcAft>
              <a:buSzPts val="1800"/>
              <a:buChar char="●"/>
            </a:pPr>
            <a:r>
              <a:rPr lang="en"/>
              <a:t>We create a similarity matrix, that contains the similarity between each pair of words, weighted using the term frequency then calculate the soft cosine similarity (as regular cosine similarity return zero for vectors with no overlapping terms),which considers the word similarity between the query and each of the documents.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